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61" r:id="rId3"/>
    <p:sldId id="259" r:id="rId4"/>
    <p:sldId id="257" r:id="rId5"/>
    <p:sldId id="271" r:id="rId6"/>
    <p:sldId id="258" r:id="rId7"/>
    <p:sldId id="260"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5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3890" autoAdjust="0"/>
  </p:normalViewPr>
  <p:slideViewPr>
    <p:cSldViewPr snapToGrid="0">
      <p:cViewPr varScale="1">
        <p:scale>
          <a:sx n="77" d="100"/>
          <a:sy n="77" d="100"/>
        </p:scale>
        <p:origin x="10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2D587-4661-4835-B104-917BFA7268C4}" type="datetimeFigureOut">
              <a:rPr lang="en-US" smtClean="0"/>
              <a:t>11/21/2014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54289-A008-41DB-ADE4-CF2116747F2E}" type="slidenum">
              <a:rPr lang="en-US" smtClean="0"/>
              <a:t>‹#›</a:t>
            </a:fld>
            <a:endParaRPr lang="en-US"/>
          </a:p>
        </p:txBody>
      </p:sp>
    </p:spTree>
    <p:extLst>
      <p:ext uri="{BB962C8B-B14F-4D97-AF65-F5344CB8AC3E}">
        <p14:creationId xmlns:p14="http://schemas.microsoft.com/office/powerpoint/2010/main" val="338567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one of these on each breadboard</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4</a:t>
            </a:fld>
            <a:endParaRPr lang="en-US"/>
          </a:p>
        </p:txBody>
      </p:sp>
    </p:spTree>
    <p:extLst>
      <p:ext uri="{BB962C8B-B14F-4D97-AF65-F5344CB8AC3E}">
        <p14:creationId xmlns:p14="http://schemas.microsoft.com/office/powerpoint/2010/main" val="1316609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Used an unsigned </a:t>
            </a:r>
            <a:r>
              <a:rPr lang="en-US" dirty="0" err="1" smtClean="0"/>
              <a:t>int</a:t>
            </a:r>
            <a:r>
              <a:rPr lang="en-US" dirty="0" smtClean="0"/>
              <a:t> to act like a register</a:t>
            </a:r>
            <a:r>
              <a:rPr lang="en-US" baseline="0" dirty="0" smtClean="0"/>
              <a:t> to indicate which sensors are triggered.</a:t>
            </a:r>
          </a:p>
          <a:p>
            <a:pPr marL="171450" indent="-171450">
              <a:buFont typeface="Arial" panose="020B0604020202020204" pitchFamily="34" charset="0"/>
              <a:buChar char="•"/>
            </a:pPr>
            <a:r>
              <a:rPr lang="en-US" baseline="0" dirty="0" smtClean="0"/>
              <a:t>OR operator sets the bit</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14</a:t>
            </a:fld>
            <a:endParaRPr lang="en-US"/>
          </a:p>
        </p:txBody>
      </p:sp>
    </p:spTree>
    <p:extLst>
      <p:ext uri="{BB962C8B-B14F-4D97-AF65-F5344CB8AC3E}">
        <p14:creationId xmlns:p14="http://schemas.microsoft.com/office/powerpoint/2010/main" val="361203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AND</a:t>
            </a:r>
            <a:r>
              <a:rPr lang="en-US" baseline="0" dirty="0" smtClean="0"/>
              <a:t> operator clears the bit</a:t>
            </a:r>
          </a:p>
          <a:p>
            <a:pPr marL="0" indent="0">
              <a:buFont typeface="Arial" panose="020B0604020202020204" pitchFamily="34" charset="0"/>
              <a:buNone/>
            </a:pPr>
            <a:endParaRPr lang="en-US" baseline="0" dirty="0" smtClean="0"/>
          </a:p>
          <a:p>
            <a:r>
              <a:rPr lang="en-US" sz="1200" kern="1200" dirty="0" smtClean="0">
                <a:solidFill>
                  <a:schemeClr val="tx1"/>
                </a:solidFill>
                <a:latin typeface="+mn-lt"/>
                <a:ea typeface="+mn-ea"/>
                <a:cs typeface="+mn-cs"/>
              </a:rPr>
              <a:t> * bit 0 : Rear</a:t>
            </a:r>
          </a:p>
          <a:p>
            <a:r>
              <a:rPr lang="en-US" sz="1200" kern="1200" dirty="0" smtClean="0">
                <a:solidFill>
                  <a:schemeClr val="tx1"/>
                </a:solidFill>
                <a:latin typeface="+mn-lt"/>
                <a:ea typeface="+mn-ea"/>
                <a:cs typeface="+mn-cs"/>
              </a:rPr>
              <a:t> * bit 1 : Left</a:t>
            </a:r>
          </a:p>
          <a:p>
            <a:r>
              <a:rPr lang="en-US" sz="1200" kern="1200" dirty="0" smtClean="0">
                <a:solidFill>
                  <a:schemeClr val="tx1"/>
                </a:solidFill>
                <a:latin typeface="+mn-lt"/>
                <a:ea typeface="+mn-ea"/>
                <a:cs typeface="+mn-cs"/>
              </a:rPr>
              <a:t> * bit 2 : Right</a:t>
            </a:r>
          </a:p>
          <a:p>
            <a:r>
              <a:rPr lang="en-US" sz="1200" kern="1200" dirty="0" smtClean="0">
                <a:solidFill>
                  <a:schemeClr val="tx1"/>
                </a:solidFill>
                <a:latin typeface="+mn-lt"/>
                <a:ea typeface="+mn-ea"/>
                <a:cs typeface="+mn-cs"/>
              </a:rPr>
              <a:t> * bit 3 : Front</a:t>
            </a: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15</a:t>
            </a:fld>
            <a:endParaRPr lang="en-US"/>
          </a:p>
        </p:txBody>
      </p:sp>
    </p:spTree>
    <p:extLst>
      <p:ext uri="{BB962C8B-B14F-4D97-AF65-F5344CB8AC3E}">
        <p14:creationId xmlns:p14="http://schemas.microsoft.com/office/powerpoint/2010/main" val="575254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ways of doing this, this is the most brute force method, in my opinion.</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16</a:t>
            </a:fld>
            <a:endParaRPr lang="en-US"/>
          </a:p>
        </p:txBody>
      </p:sp>
    </p:spTree>
    <p:extLst>
      <p:ext uri="{BB962C8B-B14F-4D97-AF65-F5344CB8AC3E}">
        <p14:creationId xmlns:p14="http://schemas.microsoft.com/office/powerpoint/2010/main" val="177049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of these on each breadboard</a:t>
            </a:r>
            <a:r>
              <a:rPr lang="en-US" baseline="0" dirty="0" smtClean="0"/>
              <a:t> as well</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6</a:t>
            </a:fld>
            <a:endParaRPr lang="en-US"/>
          </a:p>
        </p:txBody>
      </p:sp>
    </p:spTree>
    <p:extLst>
      <p:ext uri="{BB962C8B-B14F-4D97-AF65-F5344CB8AC3E}">
        <p14:creationId xmlns:p14="http://schemas.microsoft.com/office/powerpoint/2010/main" val="312302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and tightly packed components.</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7</a:t>
            </a:fld>
            <a:endParaRPr lang="en-US"/>
          </a:p>
        </p:txBody>
      </p:sp>
    </p:spTree>
    <p:extLst>
      <p:ext uri="{BB962C8B-B14F-4D97-AF65-F5344CB8AC3E}">
        <p14:creationId xmlns:p14="http://schemas.microsoft.com/office/powerpoint/2010/main" val="3057091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 sensor, the only sensor</a:t>
            </a:r>
            <a:r>
              <a:rPr lang="en-US" baseline="0" dirty="0" smtClean="0"/>
              <a:t> not on a vertical breadboard</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8</a:t>
            </a:fld>
            <a:endParaRPr lang="en-US"/>
          </a:p>
        </p:txBody>
      </p:sp>
    </p:spTree>
    <p:extLst>
      <p:ext uri="{BB962C8B-B14F-4D97-AF65-F5344CB8AC3E}">
        <p14:creationId xmlns:p14="http://schemas.microsoft.com/office/powerpoint/2010/main" val="2058079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Looked at the instructions for the robot shield and mounted the FRDM board so that the shield pins could be used</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9</a:t>
            </a:fld>
            <a:endParaRPr lang="en-US"/>
          </a:p>
        </p:txBody>
      </p:sp>
    </p:spTree>
    <p:extLst>
      <p:ext uri="{BB962C8B-B14F-4D97-AF65-F5344CB8AC3E}">
        <p14:creationId xmlns:p14="http://schemas.microsoft.com/office/powerpoint/2010/main" val="422440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Rubber banded bread boards to the robot shield</a:t>
            </a:r>
          </a:p>
          <a:p>
            <a:r>
              <a:rPr lang="en-US" dirty="0" smtClean="0"/>
              <a:t>Sacrificed</a:t>
            </a:r>
            <a:r>
              <a:rPr lang="en-US" baseline="0" dirty="0" smtClean="0"/>
              <a:t> some jumper wires by bending the leads, oh well.</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10</a:t>
            </a:fld>
            <a:endParaRPr lang="en-US"/>
          </a:p>
        </p:txBody>
      </p:sp>
    </p:spTree>
    <p:extLst>
      <p:ext uri="{BB962C8B-B14F-4D97-AF65-F5344CB8AC3E}">
        <p14:creationId xmlns:p14="http://schemas.microsoft.com/office/powerpoint/2010/main" val="24997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DMA will set the register values of the ADC to get the ADC information</a:t>
            </a:r>
            <a:r>
              <a:rPr lang="en-US" baseline="0" dirty="0" smtClean="0"/>
              <a:t> from the ADC channel you are interested in</a:t>
            </a:r>
          </a:p>
          <a:p>
            <a:r>
              <a:rPr lang="en-US" baseline="0" dirty="0" err="1" smtClean="0"/>
              <a:t>Cfg</a:t>
            </a:r>
            <a:r>
              <a:rPr lang="en-US" baseline="0" dirty="0" smtClean="0"/>
              <a:t> is the channel number</a:t>
            </a:r>
          </a:p>
          <a:p>
            <a:r>
              <a:rPr lang="en-US" baseline="0" dirty="0" smtClean="0"/>
              <a:t>Cfg2 is the Pin A/B info for that channel.</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11</a:t>
            </a:fld>
            <a:endParaRPr lang="en-US"/>
          </a:p>
        </p:txBody>
      </p:sp>
    </p:spTree>
    <p:extLst>
      <p:ext uri="{BB962C8B-B14F-4D97-AF65-F5344CB8AC3E}">
        <p14:creationId xmlns:p14="http://schemas.microsoft.com/office/powerpoint/2010/main" val="226684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Was easy to</a:t>
            </a:r>
            <a:r>
              <a:rPr lang="en-US" baseline="0" dirty="0" smtClean="0"/>
              <a:t> implement</a:t>
            </a:r>
            <a:r>
              <a:rPr lang="en-US" dirty="0" smtClean="0"/>
              <a:t> with a tutorial</a:t>
            </a:r>
            <a:r>
              <a:rPr lang="en-US" baseline="0" dirty="0" smtClean="0"/>
              <a:t> from </a:t>
            </a:r>
            <a:r>
              <a:rPr lang="en-US" baseline="0" dirty="0" err="1" smtClean="0"/>
              <a:t>freescale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12</a:t>
            </a:fld>
            <a:endParaRPr lang="en-US"/>
          </a:p>
        </p:txBody>
      </p:sp>
    </p:spTree>
    <p:extLst>
      <p:ext uri="{BB962C8B-B14F-4D97-AF65-F5344CB8AC3E}">
        <p14:creationId xmlns:p14="http://schemas.microsoft.com/office/powerpoint/2010/main" val="754138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Problem – had</a:t>
            </a:r>
            <a:r>
              <a:rPr lang="en-US" baseline="0" dirty="0" smtClean="0"/>
              <a:t> lots of overflow errors from using the wrong type of variable.</a:t>
            </a:r>
            <a:endParaRPr lang="en-US" dirty="0"/>
          </a:p>
        </p:txBody>
      </p:sp>
      <p:sp>
        <p:nvSpPr>
          <p:cNvPr id="4" name="Slide Number Placeholder 3"/>
          <p:cNvSpPr>
            <a:spLocks noGrp="1"/>
          </p:cNvSpPr>
          <p:nvPr>
            <p:ph type="sldNum" sz="quarter" idx="10"/>
          </p:nvPr>
        </p:nvSpPr>
        <p:spPr/>
        <p:txBody>
          <a:bodyPr/>
          <a:lstStyle/>
          <a:p>
            <a:fld id="{70F54289-A008-41DB-ADE4-CF2116747F2E}" type="slidenum">
              <a:rPr lang="en-US" smtClean="0"/>
              <a:t>13</a:t>
            </a:fld>
            <a:endParaRPr lang="en-US"/>
          </a:p>
        </p:txBody>
      </p:sp>
    </p:spTree>
    <p:extLst>
      <p:ext uri="{BB962C8B-B14F-4D97-AF65-F5344CB8AC3E}">
        <p14:creationId xmlns:p14="http://schemas.microsoft.com/office/powerpoint/2010/main" val="853066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11/21/2014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11/21/2014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11/21/2014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3" y="23094"/>
            <a:ext cx="9905998" cy="147857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141412" y="1594884"/>
            <a:ext cx="9905999" cy="41963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11/21/2014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1638780"/>
            <a:ext cx="4878389" cy="41524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638780"/>
            <a:ext cx="4875211" cy="41524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11/21/2014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11/21/2014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11/21/2014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3190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2" y="68135"/>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1646740"/>
            <a:ext cx="9905999" cy="414446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11/21/2014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MouseBot</a:t>
            </a:r>
            <a:endParaRPr lang="en-US" dirty="0"/>
          </a:p>
        </p:txBody>
      </p:sp>
      <p:sp>
        <p:nvSpPr>
          <p:cNvPr id="3" name="Subtitle 2"/>
          <p:cNvSpPr>
            <a:spLocks noGrp="1"/>
          </p:cNvSpPr>
          <p:nvPr>
            <p:ph type="subTitle" idx="1"/>
          </p:nvPr>
        </p:nvSpPr>
        <p:spPr/>
        <p:txBody>
          <a:bodyPr/>
          <a:lstStyle/>
          <a:p>
            <a:r>
              <a:rPr lang="en-US" dirty="0" smtClean="0"/>
              <a:t>Ryan Holleran</a:t>
            </a:r>
            <a:br>
              <a:rPr lang="en-US" dirty="0" smtClean="0"/>
            </a:br>
            <a:r>
              <a:rPr lang="en-US" dirty="0" smtClean="0"/>
              <a:t>Embedded System Design</a:t>
            </a:r>
            <a:endParaRPr lang="en-US" dirty="0"/>
          </a:p>
        </p:txBody>
      </p:sp>
    </p:spTree>
    <p:extLst>
      <p:ext uri="{BB962C8B-B14F-4D97-AF65-F5344CB8AC3E}">
        <p14:creationId xmlns:p14="http://schemas.microsoft.com/office/powerpoint/2010/main" val="8263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Robot</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23602" t="1000" r="9259" b="760"/>
          <a:stretch/>
        </p:blipFill>
        <p:spPr>
          <a:xfrm>
            <a:off x="2840849" y="1137682"/>
            <a:ext cx="6507126" cy="5355829"/>
          </a:xfrm>
        </p:spPr>
      </p:pic>
    </p:spTree>
    <p:extLst>
      <p:ext uri="{BB962C8B-B14F-4D97-AF65-F5344CB8AC3E}">
        <p14:creationId xmlns:p14="http://schemas.microsoft.com/office/powerpoint/2010/main" val="78672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ADC input using DMA</a:t>
            </a:r>
            <a:endParaRPr lang="en-US" dirty="0"/>
          </a:p>
        </p:txBody>
      </p:sp>
      <p:pic>
        <p:nvPicPr>
          <p:cNvPr id="5" name="Content Placeholder 4"/>
          <p:cNvPicPr>
            <a:picLocks noGrp="1" noChangeAspect="1"/>
          </p:cNvPicPr>
          <p:nvPr>
            <p:ph idx="1"/>
          </p:nvPr>
        </p:nvPicPr>
        <p:blipFill>
          <a:blip r:embed="rId3"/>
          <a:stretch>
            <a:fillRect/>
          </a:stretch>
        </p:blipFill>
        <p:spPr>
          <a:xfrm>
            <a:off x="2704449" y="1965688"/>
            <a:ext cx="6779926" cy="4735774"/>
          </a:xfrm>
          <a:prstGeom prst="rect">
            <a:avLst/>
          </a:prstGeom>
        </p:spPr>
      </p:pic>
      <p:pic>
        <p:nvPicPr>
          <p:cNvPr id="6" name="Picture 5"/>
          <p:cNvPicPr>
            <a:picLocks noChangeAspect="1"/>
          </p:cNvPicPr>
          <p:nvPr/>
        </p:nvPicPr>
        <p:blipFill>
          <a:blip r:embed="rId4"/>
          <a:stretch>
            <a:fillRect/>
          </a:stretch>
        </p:blipFill>
        <p:spPr>
          <a:xfrm>
            <a:off x="2370137" y="1501664"/>
            <a:ext cx="7448550" cy="304800"/>
          </a:xfrm>
          <a:prstGeom prst="rect">
            <a:avLst/>
          </a:prstGeom>
        </p:spPr>
      </p:pic>
    </p:spTree>
    <p:extLst>
      <p:ext uri="{BB962C8B-B14F-4D97-AF65-F5344CB8AC3E}">
        <p14:creationId xmlns:p14="http://schemas.microsoft.com/office/powerpoint/2010/main" val="25781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DMA Accessing ADC and recording values</a:t>
            </a:r>
            <a:endParaRPr lang="en-US" dirty="0"/>
          </a:p>
        </p:txBody>
      </p:sp>
      <p:pic>
        <p:nvPicPr>
          <p:cNvPr id="4" name="Content Placeholder 3"/>
          <p:cNvPicPr>
            <a:picLocks noGrp="1" noChangeAspect="1"/>
          </p:cNvPicPr>
          <p:nvPr>
            <p:ph idx="1"/>
          </p:nvPr>
        </p:nvPicPr>
        <p:blipFill>
          <a:blip r:embed="rId3"/>
          <a:stretch>
            <a:fillRect/>
          </a:stretch>
        </p:blipFill>
        <p:spPr>
          <a:xfrm>
            <a:off x="2585409" y="1501664"/>
            <a:ext cx="7018005" cy="4871902"/>
          </a:xfrm>
          <a:prstGeom prst="rect">
            <a:avLst/>
          </a:prstGeom>
        </p:spPr>
      </p:pic>
    </p:spTree>
    <p:extLst>
      <p:ext uri="{BB962C8B-B14F-4D97-AF65-F5344CB8AC3E}">
        <p14:creationId xmlns:p14="http://schemas.microsoft.com/office/powerpoint/2010/main" val="49315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 averaged ADC sample</a:t>
            </a:r>
            <a:endParaRPr lang="en-US" dirty="0"/>
          </a:p>
        </p:txBody>
      </p:sp>
      <p:pic>
        <p:nvPicPr>
          <p:cNvPr id="4" name="Content Placeholder 3"/>
          <p:cNvPicPr>
            <a:picLocks noGrp="1" noChangeAspect="1"/>
          </p:cNvPicPr>
          <p:nvPr>
            <p:ph idx="1"/>
          </p:nvPr>
        </p:nvPicPr>
        <p:blipFill rotWithShape="1">
          <a:blip r:embed="rId3"/>
          <a:srcRect t="560"/>
          <a:stretch/>
        </p:blipFill>
        <p:spPr>
          <a:xfrm>
            <a:off x="3566124" y="1501664"/>
            <a:ext cx="5056576" cy="5004068"/>
          </a:xfrm>
          <a:prstGeom prst="rect">
            <a:avLst/>
          </a:prstGeom>
        </p:spPr>
      </p:pic>
    </p:spTree>
    <p:extLst>
      <p:ext uri="{BB962C8B-B14F-4D97-AF65-F5344CB8AC3E}">
        <p14:creationId xmlns:p14="http://schemas.microsoft.com/office/powerpoint/2010/main" val="1509672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get Triggered</a:t>
            </a:r>
            <a:endParaRPr lang="en-US" dirty="0"/>
          </a:p>
        </p:txBody>
      </p:sp>
      <p:pic>
        <p:nvPicPr>
          <p:cNvPr id="4" name="Content Placeholder 3"/>
          <p:cNvPicPr>
            <a:picLocks noGrp="1" noChangeAspect="1"/>
          </p:cNvPicPr>
          <p:nvPr>
            <p:ph idx="1"/>
          </p:nvPr>
        </p:nvPicPr>
        <p:blipFill>
          <a:blip r:embed="rId3"/>
          <a:stretch>
            <a:fillRect/>
          </a:stretch>
        </p:blipFill>
        <p:spPr>
          <a:xfrm>
            <a:off x="4170233" y="1501664"/>
            <a:ext cx="3848358" cy="4388478"/>
          </a:xfrm>
          <a:prstGeom prst="rect">
            <a:avLst/>
          </a:prstGeom>
        </p:spPr>
      </p:pic>
    </p:spTree>
    <p:extLst>
      <p:ext uri="{BB962C8B-B14F-4D97-AF65-F5344CB8AC3E}">
        <p14:creationId xmlns:p14="http://schemas.microsoft.com/office/powerpoint/2010/main" val="481607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get De-Triggered</a:t>
            </a:r>
            <a:endParaRPr lang="en-US" dirty="0"/>
          </a:p>
        </p:txBody>
      </p:sp>
      <p:pic>
        <p:nvPicPr>
          <p:cNvPr id="4" name="Content Placeholder 3"/>
          <p:cNvPicPr>
            <a:picLocks noGrp="1" noChangeAspect="1"/>
          </p:cNvPicPr>
          <p:nvPr>
            <p:ph idx="1"/>
          </p:nvPr>
        </p:nvPicPr>
        <p:blipFill>
          <a:blip r:embed="rId3"/>
          <a:stretch>
            <a:fillRect/>
          </a:stretch>
        </p:blipFill>
        <p:spPr>
          <a:xfrm>
            <a:off x="4538275" y="1501664"/>
            <a:ext cx="3112274" cy="3737937"/>
          </a:xfrm>
          <a:prstGeom prst="rect">
            <a:avLst/>
          </a:prstGeom>
        </p:spPr>
      </p:pic>
    </p:spTree>
    <p:extLst>
      <p:ext uri="{BB962C8B-B14F-4D97-AF65-F5344CB8AC3E}">
        <p14:creationId xmlns:p14="http://schemas.microsoft.com/office/powerpoint/2010/main" val="62280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where to go</a:t>
            </a:r>
            <a:endParaRPr lang="en-US" dirty="0"/>
          </a:p>
        </p:txBody>
      </p:sp>
      <p:pic>
        <p:nvPicPr>
          <p:cNvPr id="4" name="Content Placeholder 3"/>
          <p:cNvPicPr>
            <a:picLocks noGrp="1" noChangeAspect="1"/>
          </p:cNvPicPr>
          <p:nvPr>
            <p:ph idx="1"/>
          </p:nvPr>
        </p:nvPicPr>
        <p:blipFill>
          <a:blip r:embed="rId3"/>
          <a:stretch>
            <a:fillRect/>
          </a:stretch>
        </p:blipFill>
        <p:spPr>
          <a:xfrm>
            <a:off x="3241542" y="1501664"/>
            <a:ext cx="5705740" cy="4813005"/>
          </a:xfrm>
          <a:prstGeom prst="rect">
            <a:avLst/>
          </a:prstGeom>
        </p:spPr>
      </p:pic>
    </p:spTree>
    <p:extLst>
      <p:ext uri="{BB962C8B-B14F-4D97-AF65-F5344CB8AC3E}">
        <p14:creationId xmlns:p14="http://schemas.microsoft.com/office/powerpoint/2010/main" val="307929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MouseBot Details</a:t>
            </a:r>
            <a:endParaRPr lang="en-US" dirty="0"/>
          </a:p>
        </p:txBody>
      </p:sp>
      <p:sp>
        <p:nvSpPr>
          <p:cNvPr id="3" name="Content Placeholder 2"/>
          <p:cNvSpPr>
            <a:spLocks noGrp="1"/>
          </p:cNvSpPr>
          <p:nvPr>
            <p:ph idx="1"/>
          </p:nvPr>
        </p:nvSpPr>
        <p:spPr/>
        <p:txBody>
          <a:bodyPr/>
          <a:lstStyle/>
          <a:p>
            <a:pPr marL="0" indent="0">
              <a:buNone/>
            </a:pPr>
            <a:r>
              <a:rPr lang="en-US" dirty="0">
                <a:effectLst/>
              </a:rPr>
              <a:t>MouseBot is a mouse-like robot, without being a pest. MouseBot will have multiple proximity sensors, and will sense when something is close to it. When something is close to it, it will sense where that object is, and then will run away from the object. If the MouseBot gets near a wall, or another object, will try to get away from all the objects, and try to run away until its safe again.</a:t>
            </a:r>
            <a:endParaRPr lang="en-US" dirty="0"/>
          </a:p>
        </p:txBody>
      </p:sp>
    </p:spTree>
    <p:extLst>
      <p:ext uri="{BB962C8B-B14F-4D97-AF65-F5344CB8AC3E}">
        <p14:creationId xmlns:p14="http://schemas.microsoft.com/office/powerpoint/2010/main" val="423630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Of Materials</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676179630"/>
              </p:ext>
            </p:extLst>
          </p:nvPr>
        </p:nvGraphicFramePr>
        <p:xfrm>
          <a:off x="1626780" y="1501665"/>
          <a:ext cx="8771860" cy="4516362"/>
        </p:xfrm>
        <a:graphic>
          <a:graphicData uri="http://schemas.openxmlformats.org/drawingml/2006/table">
            <a:tbl>
              <a:tblPr/>
              <a:tblGrid>
                <a:gridCol w="1957562"/>
                <a:gridCol w="1957562"/>
                <a:gridCol w="1189405"/>
                <a:gridCol w="1189405"/>
                <a:gridCol w="1244551"/>
                <a:gridCol w="1233375"/>
              </a:tblGrid>
              <a:tr h="501261">
                <a:tc>
                  <a:txBody>
                    <a:bodyPr/>
                    <a:lstStyle/>
                    <a:p>
                      <a:pPr algn="l" fontAlgn="b"/>
                      <a:r>
                        <a:rPr lang="en-US" sz="2000" b="0" i="0" u="none" strike="noStrike" dirty="0">
                          <a:solidFill>
                            <a:srgbClr val="000000"/>
                          </a:solidFill>
                          <a:effectLst/>
                          <a:latin typeface="Calibri" panose="020F0502020204030204" pitchFamily="34" charset="0"/>
                        </a:rPr>
                        <a:t>Description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Item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Amount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Price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Cost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2000" b="0" i="0" u="none" strike="noStrike">
                          <a:solidFill>
                            <a:srgbClr val="000000"/>
                          </a:solidFill>
                          <a:effectLst/>
                          <a:latin typeface="Calibri" panose="020F0502020204030204" pitchFamily="34" charset="0"/>
                        </a:rPr>
                        <a:t>Supplied?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501261">
                <a:tc>
                  <a:txBody>
                    <a:bodyPr/>
                    <a:lstStyle/>
                    <a:p>
                      <a:pPr algn="l" fontAlgn="b"/>
                      <a:r>
                        <a:rPr lang="en-US" sz="2000" b="0" i="0" u="none" strike="noStrike">
                          <a:solidFill>
                            <a:srgbClr val="000000"/>
                          </a:solidFill>
                          <a:effectLst/>
                          <a:latin typeface="Calibri" panose="020F0502020204030204" pitchFamily="34" charset="0"/>
                        </a:rPr>
                        <a:t>IR Photodiode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OP245A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$0.74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$2.96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501261">
                <a:tc>
                  <a:txBody>
                    <a:bodyPr/>
                    <a:lstStyle/>
                    <a:p>
                      <a:pPr algn="l" fontAlgn="b"/>
                      <a:r>
                        <a:rPr lang="en-US" sz="2000" b="0" i="0" u="none" strike="noStrike" dirty="0">
                          <a:solidFill>
                            <a:srgbClr val="000000"/>
                          </a:solidFill>
                          <a:effectLst/>
                          <a:latin typeface="Calibri" panose="020F0502020204030204" pitchFamily="34" charset="0"/>
                        </a:rPr>
                        <a:t>IR Emitter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2000" b="0" i="0" u="none" strike="noStrike" dirty="0" smtClean="0">
                          <a:solidFill>
                            <a:srgbClr val="000000"/>
                          </a:solidFill>
                          <a:effectLst/>
                          <a:latin typeface="Calibri" panose="020F0502020204030204" pitchFamily="34" charset="0"/>
                        </a:rPr>
                        <a:t>LTR-4206E</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dirty="0">
                          <a:solidFill>
                            <a:srgbClr val="000000"/>
                          </a:solidFill>
                          <a:effectLst/>
                          <a:latin typeface="Calibri" panose="020F0502020204030204" pitchFamily="34" charset="0"/>
                        </a:rPr>
                        <a:t>$0.38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dirty="0">
                          <a:solidFill>
                            <a:srgbClr val="000000"/>
                          </a:solidFill>
                          <a:effectLst/>
                          <a:latin typeface="Calibri" panose="020F0502020204030204" pitchFamily="34" charset="0"/>
                        </a:rPr>
                        <a:t>$4.56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501261">
                <a:tc>
                  <a:txBody>
                    <a:bodyPr/>
                    <a:lstStyle/>
                    <a:p>
                      <a:pPr algn="l" fontAlgn="b"/>
                      <a:r>
                        <a:rPr lang="en-US" sz="2000" b="0" i="0" u="none" strike="noStrike">
                          <a:solidFill>
                            <a:srgbClr val="000000"/>
                          </a:solidFill>
                          <a:effectLst/>
                          <a:latin typeface="Calibri" panose="020F0502020204030204" pitchFamily="34" charset="0"/>
                        </a:rPr>
                        <a:t>Resistor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a:solidFill>
                            <a:srgbClr val="000000"/>
                          </a:solidFill>
                          <a:effectLst/>
                          <a:latin typeface="Calibri" panose="020F0502020204030204" pitchFamily="34" charset="0"/>
                        </a:rPr>
                        <a:t>Misc. 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501261">
                <a:tc>
                  <a:txBody>
                    <a:bodyPr/>
                    <a:lstStyle/>
                    <a:p>
                      <a:pPr algn="l" fontAlgn="b"/>
                      <a:r>
                        <a:rPr lang="en-US" sz="2000" b="0" i="0" u="none" strike="noStrike">
                          <a:solidFill>
                            <a:srgbClr val="000000"/>
                          </a:solidFill>
                          <a:effectLst/>
                          <a:latin typeface="Calibri" panose="020F0502020204030204" pitchFamily="34" charset="0"/>
                        </a:rPr>
                        <a:t>Microcontroller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2000" b="0" i="0" u="none" strike="noStrike" dirty="0">
                          <a:solidFill>
                            <a:srgbClr val="000000"/>
                          </a:solidFill>
                          <a:effectLst/>
                          <a:latin typeface="Calibri" panose="020F0502020204030204" pitchFamily="34" charset="0"/>
                        </a:rPr>
                        <a:t>KL25Z</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a:solidFill>
                            <a:srgbClr val="000000"/>
                          </a:solidFill>
                          <a:effectLst/>
                          <a:latin typeface="Calibri" panose="020F0502020204030204" pitchFamily="34" charset="0"/>
                        </a:rPr>
                        <a:t>$12.95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a:solidFill>
                            <a:srgbClr val="000000"/>
                          </a:solidFill>
                          <a:effectLst/>
                          <a:latin typeface="Calibri" panose="020F0502020204030204" pitchFamily="34" charset="0"/>
                        </a:rPr>
                        <a:t>$12.95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0" i="0" u="none" strike="noStrike" dirty="0" smtClean="0">
                          <a:solidFill>
                            <a:srgbClr val="000000"/>
                          </a:solidFill>
                          <a:effectLst/>
                          <a:latin typeface="Calibri" panose="020F0502020204030204" pitchFamily="34" charset="0"/>
                        </a:rPr>
                        <a:t>Yes</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506274">
                <a:tc>
                  <a:txBody>
                    <a:bodyPr/>
                    <a:lstStyle/>
                    <a:p>
                      <a:pPr algn="l" fontAlgn="b"/>
                      <a:r>
                        <a:rPr lang="en-US" sz="2000" b="0" i="0" u="none" strike="noStrike">
                          <a:solidFill>
                            <a:srgbClr val="000000"/>
                          </a:solidFill>
                          <a:effectLst/>
                          <a:latin typeface="Calibri" panose="020F0502020204030204" pitchFamily="34" charset="0"/>
                        </a:rPr>
                        <a:t>Robot Shield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130-35000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$134.99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2000" b="0" i="0" u="none" strike="noStrike">
                          <a:solidFill>
                            <a:srgbClr val="000000"/>
                          </a:solidFill>
                          <a:effectLst/>
                          <a:latin typeface="Calibri" panose="020F0502020204030204" pitchFamily="34" charset="0"/>
                        </a:rPr>
                        <a:t>$134.99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2000" b="0" i="0" u="none" strike="noStrike" dirty="0" smtClean="0">
                          <a:solidFill>
                            <a:srgbClr val="000000"/>
                          </a:solidFill>
                          <a:effectLst/>
                          <a:latin typeface="Calibri" panose="020F0502020204030204" pitchFamily="34" charset="0"/>
                        </a:rPr>
                        <a:t>Yes</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501261">
                <a:tc>
                  <a:txBody>
                    <a:bodyPr/>
                    <a:lstStyle/>
                    <a:p>
                      <a:pPr algn="l" fontAlgn="b"/>
                      <a:r>
                        <a:rPr lang="en-US" sz="2000" b="0" i="0" u="none" strike="noStrike" dirty="0">
                          <a:solidFill>
                            <a:srgbClr val="000000"/>
                          </a:solidFill>
                          <a:effectLst/>
                          <a:latin typeface="Calibri" panose="020F0502020204030204" pitchFamily="34" charset="0"/>
                        </a:rPr>
                        <a:t>Misc.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2000" b="0" i="0" u="none" strike="noStrike" dirty="0">
                          <a:solidFill>
                            <a:srgbClr val="000000"/>
                          </a:solidFill>
                          <a:effectLst/>
                          <a:latin typeface="Calibri" panose="020F0502020204030204" pitchFamily="34" charset="0"/>
                        </a:rPr>
                        <a:t>Wires, Etc.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dirty="0">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2000" b="0" i="0" u="none" strike="noStrike" dirty="0">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000" b="0" i="0" u="none" strike="noStrike" dirty="0" smtClean="0">
                          <a:solidFill>
                            <a:srgbClr val="000000"/>
                          </a:solidFill>
                          <a:effectLst/>
                          <a:latin typeface="Calibri" panose="020F0502020204030204" pitchFamily="34" charset="0"/>
                        </a:rPr>
                        <a:t>Yes</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501261">
                <a:tc gridSpan="4">
                  <a:txBody>
                    <a:bodyPr/>
                    <a:lstStyle/>
                    <a:p>
                      <a:pPr algn="l" fontAlgn="b"/>
                      <a:r>
                        <a:rPr lang="en-US" sz="2000" b="0" i="0" u="none" strike="noStrike">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a:solidFill>
                            <a:srgbClr val="000000"/>
                          </a:solidFill>
                          <a:effectLst/>
                          <a:latin typeface="Calibri" panose="020F0502020204030204" pitchFamily="34" charset="0"/>
                        </a:rPr>
                        <a:t>$165.99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501261">
                <a:tc gridSpan="4">
                  <a:txBody>
                    <a:bodyPr/>
                    <a:lstStyle/>
                    <a:p>
                      <a:pPr algn="l" fontAlgn="b"/>
                      <a:r>
                        <a:rPr lang="en-US" sz="2000" b="0" i="0" u="none" strike="noStrike">
                          <a:solidFill>
                            <a:srgbClr val="000000"/>
                          </a:solidFill>
                          <a:effectLst/>
                          <a:latin typeface="Calibri" panose="020F0502020204030204" pitchFamily="34" charset="0"/>
                        </a:rPr>
                        <a:t>Total (minus supplied parts)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b"/>
                      <a:r>
                        <a:rPr lang="en-US" sz="2000" b="0" i="0" u="none" strike="noStrike" dirty="0">
                          <a:solidFill>
                            <a:srgbClr val="000000"/>
                          </a:solidFill>
                          <a:effectLst/>
                          <a:latin typeface="Calibri" panose="020F0502020204030204" pitchFamily="34" charset="0"/>
                        </a:rPr>
                        <a:t>$8.05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135880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 Photodiode Sensor Schematic</a:t>
            </a:r>
            <a:endParaRPr lang="en-US" dirty="0"/>
          </a:p>
        </p:txBody>
      </p:sp>
      <p:pic>
        <p:nvPicPr>
          <p:cNvPr id="8" name="Content Placeholder 7"/>
          <p:cNvPicPr>
            <a:picLocks noGrp="1" noChangeAspect="1"/>
          </p:cNvPicPr>
          <p:nvPr>
            <p:ph idx="1"/>
          </p:nvPr>
        </p:nvPicPr>
        <p:blipFill>
          <a:blip r:embed="rId3"/>
          <a:stretch>
            <a:fillRect/>
          </a:stretch>
        </p:blipFill>
        <p:spPr>
          <a:xfrm>
            <a:off x="3465214" y="1637414"/>
            <a:ext cx="5258395" cy="5014174"/>
          </a:xfrm>
          <a:prstGeom prst="rect">
            <a:avLst/>
          </a:prstGeom>
        </p:spPr>
      </p:pic>
      <p:sp>
        <p:nvSpPr>
          <p:cNvPr id="9" name="TextBox 8"/>
          <p:cNvSpPr txBox="1"/>
          <p:nvPr/>
        </p:nvSpPr>
        <p:spPr>
          <a:xfrm>
            <a:off x="6671343" y="1913861"/>
            <a:ext cx="1526360" cy="646331"/>
          </a:xfrm>
          <a:prstGeom prst="rect">
            <a:avLst/>
          </a:prstGeom>
          <a:noFill/>
          <a:ln>
            <a:solidFill>
              <a:schemeClr val="bg1"/>
            </a:solidFill>
          </a:ln>
        </p:spPr>
        <p:txBody>
          <a:bodyPr wrap="square" rtlCol="0">
            <a:spAutoFit/>
          </a:bodyPr>
          <a:lstStyle/>
          <a:p>
            <a:r>
              <a:rPr lang="en-US" dirty="0" smtClean="0">
                <a:solidFill>
                  <a:schemeClr val="bg1"/>
                </a:solidFill>
              </a:rPr>
              <a:t>There are 4 of </a:t>
            </a:r>
            <a:r>
              <a:rPr lang="en-US" dirty="0" smtClean="0">
                <a:solidFill>
                  <a:schemeClr val="bg1"/>
                </a:solidFill>
              </a:rPr>
              <a:t>these.</a:t>
            </a:r>
            <a:endParaRPr lang="en-US" dirty="0">
              <a:solidFill>
                <a:schemeClr val="bg1"/>
              </a:solidFill>
            </a:endParaRPr>
          </a:p>
        </p:txBody>
      </p:sp>
    </p:spTree>
    <p:extLst>
      <p:ext uri="{BB962C8B-B14F-4D97-AF65-F5344CB8AC3E}">
        <p14:creationId xmlns:p14="http://schemas.microsoft.com/office/powerpoint/2010/main" val="1600696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 Photodiode</a:t>
            </a:r>
            <a:endParaRPr lang="en-US" dirty="0"/>
          </a:p>
        </p:txBody>
      </p:sp>
      <p:pic>
        <p:nvPicPr>
          <p:cNvPr id="4" name="Content Placeholder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30549" b="35273"/>
          <a:stretch/>
        </p:blipFill>
        <p:spPr>
          <a:xfrm>
            <a:off x="1457259" y="2156347"/>
            <a:ext cx="4132931" cy="2511188"/>
          </a:xfrm>
        </p:spPr>
      </p:pic>
      <p:sp>
        <p:nvSpPr>
          <p:cNvPr id="6" name="Content Placeholder 5"/>
          <p:cNvSpPr>
            <a:spLocks noGrp="1"/>
          </p:cNvSpPr>
          <p:nvPr>
            <p:ph sz="half" idx="2"/>
          </p:nvPr>
        </p:nvSpPr>
        <p:spPr/>
        <p:txBody>
          <a:bodyPr/>
          <a:lstStyle/>
          <a:p>
            <a:pPr marL="285750" indent="-285750"/>
            <a:r>
              <a:rPr lang="en-US" dirty="0"/>
              <a:t>Had </a:t>
            </a:r>
            <a:r>
              <a:rPr lang="en-US" dirty="0" smtClean="0"/>
              <a:t>troubles </a:t>
            </a:r>
            <a:r>
              <a:rPr lang="en-US" dirty="0"/>
              <a:t>getting a consistent ADC </a:t>
            </a:r>
            <a:r>
              <a:rPr lang="en-US" dirty="0" smtClean="0"/>
              <a:t>Voltage</a:t>
            </a:r>
            <a:endParaRPr lang="en-US" dirty="0"/>
          </a:p>
          <a:p>
            <a:pPr marL="285750" indent="-285750"/>
            <a:r>
              <a:rPr lang="en-US" dirty="0"/>
              <a:t>Solved this problem by wrapping the photodiode in electrical tape to block out IR light from the </a:t>
            </a:r>
            <a:r>
              <a:rPr lang="en-US" dirty="0" smtClean="0"/>
              <a:t>sides</a:t>
            </a:r>
            <a:endParaRPr lang="en-US" dirty="0"/>
          </a:p>
          <a:p>
            <a:endParaRPr lang="en-US" dirty="0"/>
          </a:p>
        </p:txBody>
      </p:sp>
    </p:spTree>
    <p:extLst>
      <p:ext uri="{BB962C8B-B14F-4D97-AF65-F5344CB8AC3E}">
        <p14:creationId xmlns:p14="http://schemas.microsoft.com/office/powerpoint/2010/main" val="32016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 LED Diode Schematic</a:t>
            </a:r>
            <a:endParaRPr lang="en-US" dirty="0"/>
          </a:p>
        </p:txBody>
      </p:sp>
      <p:pic>
        <p:nvPicPr>
          <p:cNvPr id="4" name="Content Placeholder 3"/>
          <p:cNvPicPr>
            <a:picLocks noGrp="1" noChangeAspect="1"/>
          </p:cNvPicPr>
          <p:nvPr>
            <p:ph idx="1"/>
          </p:nvPr>
        </p:nvPicPr>
        <p:blipFill>
          <a:blip r:embed="rId3"/>
          <a:stretch>
            <a:fillRect/>
          </a:stretch>
        </p:blipFill>
        <p:spPr>
          <a:xfrm>
            <a:off x="2303905" y="1164037"/>
            <a:ext cx="7581013" cy="5146825"/>
          </a:xfrm>
          <a:prstGeom prst="rect">
            <a:avLst/>
          </a:prstGeom>
        </p:spPr>
      </p:pic>
      <p:sp>
        <p:nvSpPr>
          <p:cNvPr id="5" name="TextBox 4"/>
          <p:cNvSpPr txBox="1"/>
          <p:nvPr/>
        </p:nvSpPr>
        <p:spPr>
          <a:xfrm>
            <a:off x="2580351" y="1347690"/>
            <a:ext cx="1566347" cy="646331"/>
          </a:xfrm>
          <a:prstGeom prst="rect">
            <a:avLst/>
          </a:prstGeom>
          <a:noFill/>
          <a:ln>
            <a:solidFill>
              <a:schemeClr val="bg1"/>
            </a:solidFill>
          </a:ln>
        </p:spPr>
        <p:txBody>
          <a:bodyPr wrap="square" rtlCol="0">
            <a:spAutoFit/>
          </a:bodyPr>
          <a:lstStyle/>
          <a:p>
            <a:r>
              <a:rPr lang="en-US" dirty="0" smtClean="0">
                <a:solidFill>
                  <a:schemeClr val="bg1"/>
                </a:solidFill>
              </a:rPr>
              <a:t>There are 4 </a:t>
            </a:r>
            <a:r>
              <a:rPr lang="en-US" smtClean="0">
                <a:solidFill>
                  <a:schemeClr val="bg1"/>
                </a:solidFill>
              </a:rPr>
              <a:t>of </a:t>
            </a:r>
            <a:r>
              <a:rPr lang="en-US" smtClean="0">
                <a:solidFill>
                  <a:schemeClr val="bg1"/>
                </a:solidFill>
              </a:rPr>
              <a:t>these, </a:t>
            </a:r>
            <a:r>
              <a:rPr lang="en-US" dirty="0" smtClean="0">
                <a:solidFill>
                  <a:schemeClr val="bg1"/>
                </a:solidFill>
              </a:rPr>
              <a:t>also.</a:t>
            </a:r>
            <a:endParaRPr lang="en-US" dirty="0">
              <a:solidFill>
                <a:schemeClr val="bg1"/>
              </a:solidFill>
            </a:endParaRPr>
          </a:p>
        </p:txBody>
      </p:sp>
    </p:spTree>
    <p:extLst>
      <p:ext uri="{BB962C8B-B14F-4D97-AF65-F5344CB8AC3E}">
        <p14:creationId xmlns:p14="http://schemas.microsoft.com/office/powerpoint/2010/main" val="398160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Breadboard</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1750" t="3281" r="10256" b="18414"/>
          <a:stretch/>
        </p:blipFill>
        <p:spPr>
          <a:xfrm>
            <a:off x="2803635" y="1501664"/>
            <a:ext cx="6581554" cy="4263521"/>
          </a:xfrm>
        </p:spPr>
      </p:pic>
    </p:spTree>
    <p:extLst>
      <p:ext uri="{BB962C8B-B14F-4D97-AF65-F5344CB8AC3E}">
        <p14:creationId xmlns:p14="http://schemas.microsoft.com/office/powerpoint/2010/main" val="53013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Robot</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3769" t="12657" r="9257" b="6505"/>
          <a:stretch/>
        </p:blipFill>
        <p:spPr>
          <a:xfrm>
            <a:off x="2449309" y="1501664"/>
            <a:ext cx="7290206" cy="4306622"/>
          </a:xfrm>
        </p:spPr>
      </p:pic>
    </p:spTree>
    <p:extLst>
      <p:ext uri="{BB962C8B-B14F-4D97-AF65-F5344CB8AC3E}">
        <p14:creationId xmlns:p14="http://schemas.microsoft.com/office/powerpoint/2010/main" val="197432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FRDM KL25z Mounted</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0489" t="18486" b="18161"/>
          <a:stretch/>
        </p:blipFill>
        <p:spPr>
          <a:xfrm>
            <a:off x="2011353" y="1501664"/>
            <a:ext cx="8166117" cy="3251089"/>
          </a:xfrm>
        </p:spPr>
      </p:pic>
    </p:spTree>
    <p:extLst>
      <p:ext uri="{BB962C8B-B14F-4D97-AF65-F5344CB8AC3E}">
        <p14:creationId xmlns:p14="http://schemas.microsoft.com/office/powerpoint/2010/main" val="3064562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TC104033919[[fn=Circuit]]</Template>
  <TotalTime>237</TotalTime>
  <Words>469</Words>
  <Application>Microsoft Office PowerPoint</Application>
  <PresentationFormat>Widescreen</PresentationFormat>
  <Paragraphs>101</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Tw Cen MT</vt:lpstr>
      <vt:lpstr>Circuit</vt:lpstr>
      <vt:lpstr>MouseBot</vt:lpstr>
      <vt:lpstr>MouseBot Details</vt:lpstr>
      <vt:lpstr>Bill Of Materials</vt:lpstr>
      <vt:lpstr>IR Photodiode Sensor Schematic</vt:lpstr>
      <vt:lpstr>IR Photodiode</vt:lpstr>
      <vt:lpstr>IR LED Diode Schematic</vt:lpstr>
      <vt:lpstr>On the Breadboard</vt:lpstr>
      <vt:lpstr>On the Robot</vt:lpstr>
      <vt:lpstr>FRDM KL25z Mounted</vt:lpstr>
      <vt:lpstr>The Robot</vt:lpstr>
      <vt:lpstr>Getting ADC input using DMA</vt:lpstr>
      <vt:lpstr>DMA Accessing ADC and recording values</vt:lpstr>
      <vt:lpstr>Getting an averaged ADC sample</vt:lpstr>
      <vt:lpstr>Sensors get Triggered</vt:lpstr>
      <vt:lpstr>Sensors get De-Triggered</vt:lpstr>
      <vt:lpstr>Deciding where to go</vt:lpstr>
    </vt:vector>
  </TitlesOfParts>
  <Company>UW-Stout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MouseBot</dc:title>
  <dc:creator>Holleran, Ryan</dc:creator>
  <cp:lastModifiedBy>Holleran, Ryan</cp:lastModifiedBy>
  <cp:revision>20</cp:revision>
  <dcterms:created xsi:type="dcterms:W3CDTF">2014-11-16T21:52:28Z</dcterms:created>
  <dcterms:modified xsi:type="dcterms:W3CDTF">2014-11-22T02:07:17Z</dcterms:modified>
</cp:coreProperties>
</file>